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35"/>
  </p:notesMasterIdLst>
  <p:handoutMasterIdLst>
    <p:handoutMasterId r:id="rId36"/>
  </p:handoutMasterIdLst>
  <p:sldIdLst>
    <p:sldId id="267" r:id="rId5"/>
    <p:sldId id="268" r:id="rId6"/>
    <p:sldId id="282" r:id="rId7"/>
    <p:sldId id="269" r:id="rId8"/>
    <p:sldId id="284" r:id="rId9"/>
    <p:sldId id="280" r:id="rId10"/>
    <p:sldId id="285" r:id="rId11"/>
    <p:sldId id="278" r:id="rId12"/>
    <p:sldId id="279" r:id="rId13"/>
    <p:sldId id="281" r:id="rId14"/>
    <p:sldId id="286" r:id="rId15"/>
    <p:sldId id="287" r:id="rId16"/>
    <p:sldId id="272" r:id="rId17"/>
    <p:sldId id="296" r:id="rId18"/>
    <p:sldId id="299" r:id="rId19"/>
    <p:sldId id="297" r:id="rId20"/>
    <p:sldId id="288" r:id="rId21"/>
    <p:sldId id="300" r:id="rId22"/>
    <p:sldId id="298" r:id="rId23"/>
    <p:sldId id="289" r:id="rId24"/>
    <p:sldId id="290" r:id="rId25"/>
    <p:sldId id="292" r:id="rId26"/>
    <p:sldId id="301" r:id="rId27"/>
    <p:sldId id="293" r:id="rId28"/>
    <p:sldId id="294" r:id="rId29"/>
    <p:sldId id="302" r:id="rId30"/>
    <p:sldId id="295" r:id="rId31"/>
    <p:sldId id="283" r:id="rId32"/>
    <p:sldId id="276" r:id="rId33"/>
    <p:sldId id="27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80443" autoAdjust="0"/>
  </p:normalViewPr>
  <p:slideViewPr>
    <p:cSldViewPr snapToGrid="0">
      <p:cViewPr varScale="1">
        <p:scale>
          <a:sx n="58" d="100"/>
          <a:sy n="58" d="100"/>
        </p:scale>
        <p:origin x="1164" y="72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en-US" b="1" dirty="0"/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 b="1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 b="1"/>
        </a:p>
      </dgm:t>
    </dgm:pt>
    <dgm:pt modelId="{82992329-2141-41AE-8498-398419F9D342}">
      <dgm:prSet phldrT="[Text]"/>
      <dgm:spPr/>
      <dgm:t>
        <a:bodyPr/>
        <a:lstStyle/>
        <a:p>
          <a:r>
            <a:rPr lang="en-US" b="1" dirty="0"/>
            <a:t>Step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 b="1"/>
        </a:p>
      </dgm:t>
    </dgm:pt>
    <dgm:pt modelId="{FC647F25-4DEC-4063-BBDD-F93B2C5E6756}">
      <dgm:prSet phldrT="[Text]"/>
      <dgm:spPr/>
      <dgm:t>
        <a:bodyPr/>
        <a:lstStyle/>
        <a:p>
          <a:r>
            <a:rPr lang="en-US" b="1" dirty="0"/>
            <a:t>Step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 b="1"/>
        </a:p>
      </dgm:t>
    </dgm:pt>
    <dgm:pt modelId="{8BE2605C-7CE8-47DB-BB7C-9F8E7BE3F10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554833DC-B2E9-4EC4-BE29-567E27AFFCE9}" type="pres">
      <dgm:prSet presAssocID="{F58074C2-62CA-4AAD-83F9-86A9EA52414A}" presName="centerShape" presStyleLbl="node0" presStyleIdx="0" presStyleCnt="1"/>
      <dgm:spPr/>
    </dgm:pt>
    <dgm:pt modelId="{4D690ADA-31A3-4F28-885A-28DF5F103706}" type="pres">
      <dgm:prSet presAssocID="{E81300EC-0913-435C-965C-A88DA29AAB91}" presName="parTrans" presStyleLbl="bgSibTrans2D1" presStyleIdx="0" presStyleCnt="2"/>
      <dgm:spPr/>
    </dgm:pt>
    <dgm:pt modelId="{67EBB65A-7257-412C-8654-2A5DF0F53D96}" type="pres">
      <dgm:prSet presAssocID="{82992329-2141-41AE-8498-398419F9D342}" presName="node" presStyleLbl="node1" presStyleIdx="0" presStyleCnt="2">
        <dgm:presLayoutVars>
          <dgm:bulletEnabled val="1"/>
        </dgm:presLayoutVars>
      </dgm:prSet>
      <dgm:spPr/>
    </dgm:pt>
    <dgm:pt modelId="{8AB706A7-02C1-46A2-A98B-CDFA489A87FB}" type="pres">
      <dgm:prSet presAssocID="{563D9B7B-235D-4E46-AC66-2AA43E9B3579}" presName="parTrans" presStyleLbl="bgSibTrans2D1" presStyleIdx="1" presStyleCnt="2"/>
      <dgm:spPr/>
    </dgm:pt>
    <dgm:pt modelId="{8F193061-2615-45BA-B6B6-82880A2F8A5A}" type="pres">
      <dgm:prSet presAssocID="{FC647F25-4DEC-4063-BBDD-F93B2C5E6756}" presName="node" presStyleLbl="node1" presStyleIdx="1" presStyleCnt="2">
        <dgm:presLayoutVars>
          <dgm:bulletEnabled val="1"/>
        </dgm:presLayoutVars>
      </dgm:prSet>
      <dgm:spPr/>
    </dgm:pt>
  </dgm:ptLst>
  <dgm:cxnLst>
    <dgm:cxn modelId="{0B315826-3E89-4E42-A2B3-0F88EB19A4BF}" type="presOf" srcId="{FC647F25-4DEC-4063-BBDD-F93B2C5E6756}" destId="{8F193061-2615-45BA-B6B6-82880A2F8A5A}" srcOrd="0" destOrd="0" presId="urn:microsoft.com/office/officeart/2005/8/layout/radial4"/>
    <dgm:cxn modelId="{B73C5330-B946-4B0F-B510-966692B2589E}" type="presOf" srcId="{563D9B7B-235D-4E46-AC66-2AA43E9B3579}" destId="{8AB706A7-02C1-46A2-A98B-CDFA489A87FB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4E969D60-AF1F-4218-B708-EB0EE4D212B8}" type="presOf" srcId="{F58074C2-62CA-4AAD-83F9-86A9EA52414A}" destId="{554833DC-B2E9-4EC4-BE29-567E27AFFCE9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932026CF-9B1D-4A1F-8144-B8D0F3156DF8}" type="presOf" srcId="{E81300EC-0913-435C-965C-A88DA29AAB91}" destId="{4D690ADA-31A3-4F28-885A-28DF5F103706}" srcOrd="0" destOrd="0" presId="urn:microsoft.com/office/officeart/2005/8/layout/radial4"/>
    <dgm:cxn modelId="{99C26DE9-2681-4CF8-A3E1-DA3387C2A804}" type="presOf" srcId="{82992329-2141-41AE-8498-398419F9D342}" destId="{67EBB65A-7257-412C-8654-2A5DF0F53D96}" srcOrd="0" destOrd="0" presId="urn:microsoft.com/office/officeart/2005/8/layout/radial4"/>
    <dgm:cxn modelId="{648AEAEB-B770-4A22-9780-9D8FE6CE4B8A}" type="presOf" srcId="{A9F48CA0-B85B-4458-AC23-3F6299AE7CF2}" destId="{8BE2605C-7CE8-47DB-BB7C-9F8E7BE3F109}" srcOrd="0" destOrd="0" presId="urn:microsoft.com/office/officeart/2005/8/layout/radial4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F346166C-99B2-42A8-B7DA-F269F8206A36}" type="presParOf" srcId="{8BE2605C-7CE8-47DB-BB7C-9F8E7BE3F109}" destId="{554833DC-B2E9-4EC4-BE29-567E27AFFCE9}" srcOrd="0" destOrd="0" presId="urn:microsoft.com/office/officeart/2005/8/layout/radial4"/>
    <dgm:cxn modelId="{F7B20EF6-806F-41F6-ACAB-771C266401BC}" type="presParOf" srcId="{8BE2605C-7CE8-47DB-BB7C-9F8E7BE3F109}" destId="{4D690ADA-31A3-4F28-885A-28DF5F103706}" srcOrd="1" destOrd="0" presId="urn:microsoft.com/office/officeart/2005/8/layout/radial4"/>
    <dgm:cxn modelId="{40B45B59-0328-45E1-BDF6-BAE130B2CF37}" type="presParOf" srcId="{8BE2605C-7CE8-47DB-BB7C-9F8E7BE3F109}" destId="{67EBB65A-7257-412C-8654-2A5DF0F53D96}" srcOrd="2" destOrd="0" presId="urn:microsoft.com/office/officeart/2005/8/layout/radial4"/>
    <dgm:cxn modelId="{114D25D9-FCB7-4458-A993-F86CBD4105DF}" type="presParOf" srcId="{8BE2605C-7CE8-47DB-BB7C-9F8E7BE3F109}" destId="{8AB706A7-02C1-46A2-A98B-CDFA489A87FB}" srcOrd="3" destOrd="0" presId="urn:microsoft.com/office/officeart/2005/8/layout/radial4"/>
    <dgm:cxn modelId="{ED00E59B-82A4-4DBA-89FC-A8E963887C88}" type="presParOf" srcId="{8BE2605C-7CE8-47DB-BB7C-9F8E7BE3F109}" destId="{8F193061-2615-45BA-B6B6-82880A2F8A5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33DC-B2E9-4EC4-BE29-567E27AFFCE9}">
      <dsp:nvSpPr>
        <dsp:cNvPr id="0" name=""/>
        <dsp:cNvSpPr/>
      </dsp:nvSpPr>
      <dsp:spPr>
        <a:xfrm>
          <a:off x="1689422" y="1743480"/>
          <a:ext cx="1558280" cy="155828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marL="0" lvl="0" indent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b="1" kern="1200" dirty="0"/>
            <a:t>Goal</a:t>
          </a:r>
        </a:p>
      </dsp:txBody>
      <dsp:txXfrm>
        <a:off x="1917627" y="1971685"/>
        <a:ext cx="1101870" cy="1101870"/>
      </dsp:txXfrm>
    </dsp:sp>
    <dsp:sp modelId="{4D690ADA-31A3-4F28-885A-28DF5F103706}">
      <dsp:nvSpPr>
        <dsp:cNvPr id="0" name=""/>
        <dsp:cNvSpPr/>
      </dsp:nvSpPr>
      <dsp:spPr>
        <a:xfrm rot="12900000">
          <a:off x="627591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EBB65A-7257-412C-8654-2A5DF0F53D96}">
      <dsp:nvSpPr>
        <dsp:cNvPr id="0" name=""/>
        <dsp:cNvSpPr/>
      </dsp:nvSpPr>
      <dsp:spPr>
        <a:xfrm>
          <a:off x="1021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Step 1</a:t>
          </a:r>
        </a:p>
      </dsp:txBody>
      <dsp:txXfrm>
        <a:off x="35708" y="755651"/>
        <a:ext cx="1410992" cy="1114918"/>
      </dsp:txXfrm>
    </dsp:sp>
    <dsp:sp modelId="{8AB706A7-02C1-46A2-A98B-CDFA489A87FB}">
      <dsp:nvSpPr>
        <dsp:cNvPr id="0" name=""/>
        <dsp:cNvSpPr/>
      </dsp:nvSpPr>
      <dsp:spPr>
        <a:xfrm rot="19500000">
          <a:off x="3053085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193061-2615-45BA-B6B6-82880A2F8A5A}">
      <dsp:nvSpPr>
        <dsp:cNvPr id="0" name=""/>
        <dsp:cNvSpPr/>
      </dsp:nvSpPr>
      <dsp:spPr>
        <a:xfrm>
          <a:off x="3455737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Step 2</a:t>
          </a:r>
        </a:p>
      </dsp:txBody>
      <dsp:txXfrm>
        <a:off x="3490424" y="755651"/>
        <a:ext cx="1410992" cy="1114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6/20/2017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Need for High Speed Communications:</a:t>
            </a:r>
          </a:p>
          <a:p>
            <a:r>
              <a:rPr lang="pt-PT" dirty="0">
                <a:sym typeface="Wingdings" panose="05000000000000000000" pitchFamily="2" charset="2"/>
              </a:rPr>
              <a:t></a:t>
            </a:r>
          </a:p>
          <a:p>
            <a:r>
              <a:rPr lang="pt-PT" dirty="0">
                <a:sym typeface="Wingdings" panose="05000000000000000000" pitchFamily="2" charset="2"/>
              </a:rPr>
              <a:t>Multimedia Interface Security</a:t>
            </a:r>
          </a:p>
          <a:p>
            <a:r>
              <a:rPr lang="pt-PT" dirty="0">
                <a:sym typeface="Wingdings" panose="05000000000000000000" pitchFamily="2" charset="2"/>
              </a:rPr>
              <a:t>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See features in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00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Antes da serialização:</a:t>
            </a:r>
          </a:p>
          <a:p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block that generates the color bar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syncs the different domains clocks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generates framesof 40 bits at 148,5 Mhz (FULL HD image)</a:t>
            </a:r>
          </a:p>
          <a:p>
            <a:r>
              <a:rPr lang="pt-PT" dirty="0">
                <a:sym typeface="Wingdings" panose="05000000000000000000" pitchFamily="2" charset="2"/>
              </a:rPr>
              <a:t>-&gt; GTX:</a:t>
            </a:r>
          </a:p>
          <a:p>
            <a:r>
              <a:rPr lang="pt-PT" dirty="0">
                <a:sym typeface="Wingdings" panose="05000000000000000000" pitchFamily="2" charset="2"/>
              </a:rPr>
              <a:t>	 Sends data at 5,94 Gb/s</a:t>
            </a:r>
          </a:p>
          <a:p>
            <a:r>
              <a:rPr lang="pt-PT" dirty="0">
                <a:sym typeface="Wingdings" panose="05000000000000000000" pitchFamily="2" charset="2"/>
              </a:rPr>
              <a:t>-&gt; Depois de serialização: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reorganizes the data received using SOF to do that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extracts values of pixel. Vsync, hsync and enable from frame organized and send it to HDMI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290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TEST SETUP:</a:t>
            </a:r>
          </a:p>
          <a:p>
            <a:r>
              <a:rPr lang="pt-PT" dirty="0"/>
              <a:t>-&gt; falta o desenho daqui</a:t>
            </a:r>
          </a:p>
          <a:p>
            <a:r>
              <a:rPr lang="pt-PT" dirty="0"/>
              <a:t>RESULTS:</a:t>
            </a:r>
          </a:p>
          <a:p>
            <a:r>
              <a:rPr lang="pt-PT" dirty="0"/>
              <a:t>-&gt; a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Antes da serialização:</a:t>
            </a:r>
          </a:p>
          <a:p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block that generates the color bar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syncs the different domains clocks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generates framesof 40 bits at 148,5 Mhz (FULL HD image)</a:t>
            </a:r>
          </a:p>
          <a:p>
            <a:r>
              <a:rPr lang="pt-PT" dirty="0">
                <a:sym typeface="Wingdings" panose="05000000000000000000" pitchFamily="2" charset="2"/>
              </a:rPr>
              <a:t>-&gt; GTX:</a:t>
            </a:r>
          </a:p>
          <a:p>
            <a:r>
              <a:rPr lang="pt-PT" dirty="0">
                <a:sym typeface="Wingdings" panose="05000000000000000000" pitchFamily="2" charset="2"/>
              </a:rPr>
              <a:t>	 Sends data at 5,94 Gb/s</a:t>
            </a:r>
          </a:p>
          <a:p>
            <a:r>
              <a:rPr lang="pt-PT" dirty="0">
                <a:sym typeface="Wingdings" panose="05000000000000000000" pitchFamily="2" charset="2"/>
              </a:rPr>
              <a:t>-&gt; Depois de serialização: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reorganizes the data received using SOF to do that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extracts values of pixel. Vsync, hsync and enable from frame organized and send it to HDMI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883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sink device with HDMI receiver board through an HDMI cable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 a design in the FPGA to receive data from HDMI board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Create packets of the incoming data and send it to the GTX transmitter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Receive the incoming data from the GTX receiver and re-organize it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Finally send it again to the HDMI transmitter board 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source device through an HDMI cable to transmitter board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 order to obtain a certain goal, we should split the whole project into two main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-&gt;block generates color bar</a:t>
            </a:r>
          </a:p>
          <a:p>
            <a:r>
              <a:rPr lang="pt-PT" dirty="0"/>
              <a:t>FEATURES:</a:t>
            </a:r>
          </a:p>
          <a:p>
            <a:r>
              <a:rPr lang="pt-PT" dirty="0"/>
              <a:t>-&gt; see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191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baseline="0" dirty="0"/>
              <a:t> OK 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  <a:p>
            <a:r>
              <a:rPr lang="pt-PT" dirty="0"/>
              <a:t>RESULTS:</a:t>
            </a:r>
          </a:p>
          <a:p>
            <a:r>
              <a:rPr lang="pt-PT" dirty="0"/>
              <a:t>-&gt; Results as expected: image sink device is sending correct signals to source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053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This design transmitts image and sound.</a:t>
            </a:r>
          </a:p>
          <a:p>
            <a:r>
              <a:rPr lang="pt-PT" dirty="0"/>
              <a:t>See features in the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64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Sound data is sampled to register at pixel clock frequency, because audio clock in much lower than pixel clock;</a:t>
            </a:r>
          </a:p>
          <a:p>
            <a:r>
              <a:rPr lang="pt-PT" dirty="0"/>
              <a:t>-&gt; Pixel clock = 148,5 MHz</a:t>
            </a:r>
          </a:p>
          <a:p>
            <a:r>
              <a:rPr lang="pt-PT" dirty="0"/>
              <a:t>-&gt; Audio Clock = 3,072 MHz</a:t>
            </a:r>
          </a:p>
          <a:p>
            <a:r>
              <a:rPr lang="pt-PT" dirty="0"/>
              <a:t>-&gt; Used 2-shift registers to sync data from different time domains</a:t>
            </a:r>
          </a:p>
          <a:p>
            <a:r>
              <a:rPr lang="pt-PT" dirty="0"/>
              <a:t>-&gt; Multiplexer to select data to transmitt</a:t>
            </a:r>
          </a:p>
          <a:p>
            <a:r>
              <a:rPr lang="pt-PT" dirty="0"/>
              <a:t>-&gt; Mux1: selects image data</a:t>
            </a:r>
          </a:p>
          <a:p>
            <a:r>
              <a:rPr lang="pt-PT" dirty="0"/>
              <a:t>-&gt; Mux2: selects soud data</a:t>
            </a:r>
          </a:p>
          <a:p>
            <a:r>
              <a:rPr lang="pt-PT" dirty="0"/>
              <a:t>-&gt; Data sent to HDMI TX</a:t>
            </a:r>
          </a:p>
          <a:p>
            <a:endParaRPr lang="pt-PT" dirty="0"/>
          </a:p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RESULTS AS EXPECTED:</a:t>
            </a:r>
          </a:p>
          <a:p>
            <a:r>
              <a:rPr lang="pt-PT" dirty="0"/>
              <a:t>-&gt; No problem with sound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784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2B96DC-D1E7-4668-A471-A46ECA2AE34F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444FFE-4BDB-4301-83D8-FE8B25E7CF5A}" type="datetime1">
              <a:rPr lang="en-US" smtClean="0"/>
              <a:t>6/20/2017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pt-PT" altLang="pt-PT" sz="3200" dirty="0">
                <a:ln>
                  <a:noFill/>
                </a:ln>
                <a:solidFill>
                  <a:srgbClr val="212121"/>
                </a:solidFill>
                <a:latin typeface="inherit"/>
              </a:rPr>
              <a:t>FPGA implementation of an HDMI converter for serial high speed transmission</a:t>
            </a:r>
            <a:r>
              <a:rPr lang="pt-PT" altLang="pt-PT" sz="2000" dirty="0">
                <a:ln>
                  <a:noFill/>
                </a:ln>
                <a:solidFill>
                  <a:schemeClr val="tx1"/>
                </a:solidFill>
              </a:rPr>
              <a:t> </a:t>
            </a:r>
            <a:endParaRPr lang="pt-PT" altLang="pt-PT" sz="440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Marisa Oliveira</a:t>
            </a:r>
          </a:p>
          <a:p>
            <a:r>
              <a:rPr lang="en-US" dirty="0"/>
              <a:t>Master Thesis in Electrical and Computer Engineering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graphicFrame>
        <p:nvGraphicFramePr>
          <p:cNvPr id="4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80982016"/>
              </p:ext>
            </p:extLst>
          </p:nvPr>
        </p:nvGraphicFramePr>
        <p:xfrm>
          <a:off x="6218555" y="2005050"/>
          <a:ext cx="49371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2391735"/>
            <a:ext cx="5029835" cy="32493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divided in two steps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Step 1: </a:t>
            </a:r>
            <a:r>
              <a:rPr lang="en-US" dirty="0"/>
              <a:t>Obtain simple and direct communication between two HDMI exploring the boards different configurations</a:t>
            </a:r>
            <a:endParaRPr lang="en-US" b="1" dirty="0"/>
          </a:p>
          <a:p>
            <a:pPr lvl="1">
              <a:lnSpc>
                <a:spcPct val="200000"/>
              </a:lnSpc>
            </a:pPr>
            <a:r>
              <a:rPr lang="en-US" b="1" dirty="0"/>
              <a:t>Step 2: </a:t>
            </a:r>
            <a:r>
              <a:rPr lang="en-US" dirty="0"/>
              <a:t>Create a serial protocol and a design in the FPGA in order to connect data to GTX transceivers available in the FPGA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1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394483"/>
            <a:ext cx="10058400" cy="333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1666" y="1737360"/>
            <a:ext cx="5571460" cy="4481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some results</a:t>
            </a:r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Generate and transmit COLOR BAR in FPGA to HDMI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042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3026" y="2321889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To star transmission of the color Bar</a:t>
            </a:r>
          </a:p>
        </p:txBody>
      </p:sp>
      <p:pic>
        <p:nvPicPr>
          <p:cNvPr id="8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769" y="2213695"/>
            <a:ext cx="6686088" cy="3629590"/>
          </a:xfrm>
        </p:spPr>
      </p:pic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5641817" y="1845553"/>
            <a:ext cx="2131166" cy="368141"/>
          </a:xfrm>
        </p:spPr>
        <p:txBody>
          <a:bodyPr/>
          <a:lstStyle/>
          <a:p>
            <a:r>
              <a:rPr lang="en-US"/>
              <a:t>Design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5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Results</a:t>
            </a:r>
            <a:br>
              <a:rPr lang="en-US" dirty="0"/>
            </a:br>
            <a:r>
              <a:rPr lang="en-US" sz="2800" dirty="0"/>
              <a:t>Generate and transmit COLOR BAR in FPGA to HDMI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6141611" y="1846052"/>
            <a:ext cx="5014069" cy="4361072"/>
          </a:xfrm>
          <a:prstGeom prst="rect">
            <a:avLst/>
          </a:prstGeo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85198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852736"/>
            <a:ext cx="4881434" cy="200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 Simple communication of image between HDMI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883972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293225" y="2582334"/>
            <a:ext cx="4862456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ON: transmit Color Bar</a:t>
            </a:r>
          </a:p>
          <a:p>
            <a:pPr lvl="2"/>
            <a:r>
              <a:rPr lang="en-US" sz="1600" dirty="0"/>
              <a:t>OFF: transmit image from HDMI sink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Simple communication of image between HDMI devices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708" y="1855694"/>
            <a:ext cx="8853543" cy="4350358"/>
          </a:xfrm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99708" y="1742739"/>
            <a:ext cx="2131166" cy="368141"/>
          </a:xfrm>
        </p:spPr>
        <p:txBody>
          <a:bodyPr/>
          <a:lstStyle/>
          <a:p>
            <a:r>
              <a:rPr lang="en-US"/>
              <a:t>Design diagram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Results</a:t>
            </a:r>
            <a:br>
              <a:rPr lang="en-US" dirty="0"/>
            </a:br>
            <a:r>
              <a:rPr lang="en-US" sz="2800" dirty="0"/>
              <a:t>Simple communication of image between HDMI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6949440" y="2148114"/>
            <a:ext cx="4948518" cy="36482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09" y="3223130"/>
            <a:ext cx="6536303" cy="1585538"/>
          </a:xfrm>
          <a:prstGeom prst="rect">
            <a:avLst/>
          </a:prstGeom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384782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949440" y="1779973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64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 Simple communication of image between HDMI devices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883972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and </a:t>
            </a:r>
            <a:r>
              <a:rPr lang="en-US" sz="2000" dirty="0" err="1"/>
              <a:t>YCbCr</a:t>
            </a:r>
            <a:r>
              <a:rPr lang="en-US" sz="2000" dirty="0"/>
              <a:t> images</a:t>
            </a:r>
          </a:p>
          <a:p>
            <a:pPr lvl="2"/>
            <a:r>
              <a:rPr lang="en-US" sz="1600" dirty="0"/>
              <a:t>8/10/12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293225" y="2582334"/>
            <a:ext cx="4862456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Transmit sound from HDMI sink:</a:t>
            </a:r>
          </a:p>
          <a:p>
            <a:pPr lvl="2"/>
            <a:r>
              <a:rPr lang="en-US" sz="1600" dirty="0"/>
              <a:t>Audio in format I2S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POWER Button</a:t>
            </a:r>
          </a:p>
          <a:p>
            <a:pPr lvl="2"/>
            <a:r>
              <a:rPr lang="en-US" sz="1600" dirty="0"/>
              <a:t>OFF: transmit Color Bar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/>
              <a:t>Mute Button</a:t>
            </a:r>
          </a:p>
          <a:p>
            <a:pPr lvl="2"/>
            <a:r>
              <a:rPr lang="en-US" sz="1600" dirty="0"/>
              <a:t>To mute the system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Project Overview</a:t>
            </a:r>
          </a:p>
          <a:p>
            <a:pPr lvl="1"/>
            <a:r>
              <a:rPr lang="en-US" dirty="0"/>
              <a:t>Motivation</a:t>
            </a:r>
          </a:p>
          <a:p>
            <a:pPr lvl="1"/>
            <a:r>
              <a:rPr lang="en-US" dirty="0"/>
              <a:t>Equipment Used</a:t>
            </a:r>
          </a:p>
          <a:p>
            <a:pPr lvl="1"/>
            <a:r>
              <a:rPr lang="en-US" dirty="0"/>
              <a:t>Goals</a:t>
            </a:r>
          </a:p>
          <a:p>
            <a:r>
              <a:rPr lang="en-US" dirty="0"/>
              <a:t>Project Development and Results</a:t>
            </a:r>
          </a:p>
          <a:p>
            <a:pPr lvl="1"/>
            <a:r>
              <a:rPr lang="en-US" dirty="0"/>
              <a:t>Step 1</a:t>
            </a:r>
          </a:p>
          <a:p>
            <a:pPr lvl="2"/>
            <a:r>
              <a:rPr lang="en-US" dirty="0"/>
              <a:t>Generate and transmit COLOR BAR in FPGA to HDMI source</a:t>
            </a:r>
          </a:p>
          <a:p>
            <a:pPr lvl="2"/>
            <a:r>
              <a:rPr lang="en-US" dirty="0"/>
              <a:t>Simple communication of image between HDMI devices</a:t>
            </a:r>
          </a:p>
          <a:p>
            <a:pPr lvl="2"/>
            <a:r>
              <a:rPr lang="en-US" dirty="0"/>
              <a:t>Simple communication of image and sound between HDMI devices</a:t>
            </a:r>
          </a:p>
          <a:p>
            <a:pPr lvl="1"/>
            <a:r>
              <a:rPr lang="en-US" dirty="0"/>
              <a:t>Step 2</a:t>
            </a:r>
          </a:p>
          <a:p>
            <a:pPr lvl="2"/>
            <a:r>
              <a:rPr lang="en-US" dirty="0"/>
              <a:t>Serial communication of COLOR BAR generated in FPGA and HDMI source </a:t>
            </a:r>
          </a:p>
          <a:p>
            <a:pPr lvl="2"/>
            <a:r>
              <a:rPr lang="en-US" dirty="0"/>
              <a:t>Serial communication of image between HDMI sink and source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3100" dirty="0"/>
              <a:t>Simple communication of image AND SOUND between HDMI devices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0326" y="3502543"/>
            <a:ext cx="6430439" cy="15598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43413"/>
            <a:ext cx="3986326" cy="4521200"/>
          </a:xfrm>
          <a:prstGeom prst="rect">
            <a:avLst/>
          </a:prstGeom>
        </p:spPr>
      </p:pic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550326" y="3134402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063086" y="1741215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G_6431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8055" y="1854440"/>
            <a:ext cx="7816850" cy="4397135"/>
          </a:xfrm>
        </p:spPr>
      </p:pic>
      <p:sp>
        <p:nvSpPr>
          <p:cNvPr id="7" name="Title 11"/>
          <p:cNvSpPr txBox="1">
            <a:spLocks/>
          </p:cNvSpPr>
          <p:nvPr/>
        </p:nvSpPr>
        <p:spPr>
          <a:xfrm>
            <a:off x="1097280" y="482138"/>
            <a:ext cx="10058400" cy="12552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Step 1 </a:t>
            </a:r>
            <a:r>
              <a:rPr lang="mr-IN"/>
              <a:t>–</a:t>
            </a:r>
            <a:r>
              <a:rPr lang="en-US"/>
              <a:t> Development</a:t>
            </a:r>
            <a:br>
              <a:rPr lang="en-US"/>
            </a:br>
            <a:r>
              <a:rPr lang="en-US" sz="3100"/>
              <a:t>Simple communication of image AND SOUND between HDMI devices</a:t>
            </a:r>
            <a:endParaRPr lang="en-US" sz="3100" dirty="0"/>
          </a:p>
        </p:txBody>
      </p:sp>
    </p:spTree>
    <p:extLst>
      <p:ext uri="{BB962C8B-B14F-4D97-AF65-F5344CB8AC3E}">
        <p14:creationId xmlns:p14="http://schemas.microsoft.com/office/powerpoint/2010/main" val="12977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80405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34946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To star transmission of the color Bar</a:t>
            </a:r>
          </a:p>
        </p:txBody>
      </p:sp>
      <p:sp>
        <p:nvSpPr>
          <p:cNvPr id="14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44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3100" dirty="0"/>
              <a:t>Serial communication of COLOR BAR generated in FPGA and HDMI source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6035039" y="221369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Create frames of 40 bits: </a:t>
            </a:r>
          </a:p>
          <a:p>
            <a:pPr lvl="2"/>
            <a:r>
              <a:rPr lang="en-US" sz="1600" dirty="0"/>
              <a:t>Each frame contains </a:t>
            </a:r>
            <a:r>
              <a:rPr lang="en-US" sz="1600" i="1" dirty="0"/>
              <a:t>pixel</a:t>
            </a:r>
            <a:r>
              <a:rPr lang="en-US" sz="1600" dirty="0"/>
              <a:t> value, </a:t>
            </a:r>
            <a:r>
              <a:rPr lang="en-US" sz="1600" i="1" dirty="0" err="1"/>
              <a:t>hsync</a:t>
            </a:r>
            <a:r>
              <a:rPr lang="en-US" sz="1600" dirty="0"/>
              <a:t> value, </a:t>
            </a:r>
            <a:r>
              <a:rPr lang="en-US" sz="1600" i="1" dirty="0" err="1"/>
              <a:t>vsync</a:t>
            </a:r>
            <a:r>
              <a:rPr lang="en-US" sz="1600" dirty="0"/>
              <a:t> value and </a:t>
            </a:r>
            <a:r>
              <a:rPr lang="en-US" sz="1600" i="1" dirty="0"/>
              <a:t>enable</a:t>
            </a:r>
            <a:r>
              <a:rPr lang="en-US" sz="1600" dirty="0"/>
              <a:t> value</a:t>
            </a:r>
          </a:p>
          <a:p>
            <a:pPr lvl="1"/>
            <a:r>
              <a:rPr lang="en-US" sz="2000" dirty="0"/>
              <a:t>Samples data at 148,5 MHz to TX</a:t>
            </a:r>
          </a:p>
          <a:p>
            <a:pPr lvl="2"/>
            <a:r>
              <a:rPr lang="en-US" sz="1600" dirty="0"/>
              <a:t>Each frame is send to the TX @ 148,5 MHz</a:t>
            </a:r>
          </a:p>
          <a:p>
            <a:pPr lvl="1"/>
            <a:r>
              <a:rPr lang="en-US" sz="2000" dirty="0"/>
              <a:t>Line Rate = 5,94 Gb/s</a:t>
            </a:r>
          </a:p>
          <a:p>
            <a:pPr lvl="1"/>
            <a:r>
              <a:rPr lang="en-US" sz="2000" dirty="0"/>
              <a:t>Receives data at 148,5 MHz from RX</a:t>
            </a:r>
          </a:p>
          <a:p>
            <a:pPr lvl="2"/>
            <a:r>
              <a:rPr lang="en-US" sz="1600" dirty="0"/>
              <a:t>Each frame is received from RX @ 148,5 MHz</a:t>
            </a:r>
          </a:p>
          <a:p>
            <a:pPr lvl="1"/>
            <a:r>
              <a:rPr lang="en-US" sz="2000" dirty="0"/>
              <a:t>Re-organize data received</a:t>
            </a:r>
          </a:p>
          <a:p>
            <a:pPr lvl="2"/>
            <a:r>
              <a:rPr lang="en-US" sz="1600" dirty="0"/>
              <a:t>Data needs to be re-organized when received from the RX</a:t>
            </a:r>
          </a:p>
        </p:txBody>
      </p:sp>
    </p:spTree>
    <p:extLst>
      <p:ext uri="{BB962C8B-B14F-4D97-AF65-F5344CB8AC3E}">
        <p14:creationId xmlns:p14="http://schemas.microsoft.com/office/powerpoint/2010/main" val="3140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44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3100" dirty="0"/>
              <a:t>Serial communication of COLOR BAR generated in FPGA and HDMI source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67" y="1857362"/>
            <a:ext cx="8060630" cy="4343932"/>
          </a:xfrm>
          <a:prstGeom prst="rect">
            <a:avLst/>
          </a:prstGeom>
        </p:spPr>
      </p:pic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16177" y="1815798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</p:spTree>
    <p:extLst>
      <p:ext uri="{BB962C8B-B14F-4D97-AF65-F5344CB8AC3E}">
        <p14:creationId xmlns:p14="http://schemas.microsoft.com/office/powerpoint/2010/main" val="16258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0929"/>
          <a:stretch/>
        </p:blipFill>
        <p:spPr>
          <a:xfrm>
            <a:off x="6010566" y="2128058"/>
            <a:ext cx="5145114" cy="4190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840480" cy="415010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126480" y="1759917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Results</a:t>
            </a:r>
            <a:br>
              <a:rPr lang="en-US" dirty="0"/>
            </a:br>
            <a:r>
              <a:rPr lang="en-US" sz="3100" dirty="0"/>
              <a:t>Serial communication of COLOR BAR generated in FPGA and HDMI source</a:t>
            </a:r>
          </a:p>
        </p:txBody>
      </p:sp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57658" cy="1450757"/>
          </a:xfrm>
        </p:spPr>
        <p:txBody>
          <a:bodyPr>
            <a:normAutofit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2800" dirty="0"/>
              <a:t>Serial communication of image between HDMI sink and source</a:t>
            </a:r>
            <a:endParaRPr lang="en-US" sz="27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80405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34946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35038" y="2213695"/>
            <a:ext cx="5419899" cy="4070727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To star transmission of the color Bar</a:t>
            </a:r>
            <a:endParaRPr lang="en-US" sz="2000" dirty="0"/>
          </a:p>
          <a:p>
            <a:pPr lvl="1"/>
            <a:r>
              <a:rPr lang="en-US" sz="2000" dirty="0"/>
              <a:t>Create frames of 40 bits: </a:t>
            </a:r>
          </a:p>
          <a:p>
            <a:pPr lvl="2"/>
            <a:r>
              <a:rPr lang="en-US" sz="1600" dirty="0"/>
              <a:t>Each frame contains </a:t>
            </a:r>
            <a:r>
              <a:rPr lang="en-US" sz="1600" i="1" dirty="0"/>
              <a:t>pixel</a:t>
            </a:r>
            <a:r>
              <a:rPr lang="en-US" sz="1600" dirty="0"/>
              <a:t> value, </a:t>
            </a:r>
            <a:r>
              <a:rPr lang="en-US" sz="1600" i="1" dirty="0" err="1"/>
              <a:t>hsync</a:t>
            </a:r>
            <a:r>
              <a:rPr lang="en-US" sz="1600" dirty="0"/>
              <a:t> value, </a:t>
            </a:r>
            <a:r>
              <a:rPr lang="en-US" sz="1600" i="1" dirty="0" err="1"/>
              <a:t>vsync</a:t>
            </a:r>
            <a:r>
              <a:rPr lang="en-US" sz="1600" dirty="0"/>
              <a:t> value and </a:t>
            </a:r>
            <a:r>
              <a:rPr lang="en-US" sz="1600" i="1" dirty="0"/>
              <a:t>enable</a:t>
            </a:r>
            <a:r>
              <a:rPr lang="en-US" sz="1600" dirty="0"/>
              <a:t> value</a:t>
            </a:r>
          </a:p>
          <a:p>
            <a:pPr lvl="1"/>
            <a:r>
              <a:rPr lang="en-US" sz="2000" dirty="0"/>
              <a:t>Samples data at 148,5 MHz to TX</a:t>
            </a:r>
          </a:p>
          <a:p>
            <a:pPr lvl="2"/>
            <a:r>
              <a:rPr lang="en-US" sz="1600" dirty="0"/>
              <a:t>Each frame is send to the TX @ 148,5 MHz</a:t>
            </a:r>
          </a:p>
          <a:p>
            <a:pPr lvl="1"/>
            <a:r>
              <a:rPr lang="en-US" sz="2000" dirty="0"/>
              <a:t>Line Rate = 5,94 Gb/s</a:t>
            </a:r>
          </a:p>
          <a:p>
            <a:pPr lvl="1"/>
            <a:r>
              <a:rPr lang="en-US" sz="2000" dirty="0"/>
              <a:t>Receives data at 148,5 MHz from RX</a:t>
            </a:r>
          </a:p>
          <a:p>
            <a:pPr lvl="2"/>
            <a:r>
              <a:rPr lang="en-US" sz="1600" dirty="0"/>
              <a:t>Each frame is received from RX @ 148,5 MHz</a:t>
            </a:r>
          </a:p>
          <a:p>
            <a:pPr lvl="1"/>
            <a:r>
              <a:rPr lang="en-US" sz="2000" dirty="0"/>
              <a:t>Re-organize data received</a:t>
            </a:r>
          </a:p>
          <a:p>
            <a:pPr lvl="2"/>
            <a:r>
              <a:rPr lang="en-US" sz="1600" dirty="0"/>
              <a:t>Data needs to be re-organized when received from the RX</a:t>
            </a:r>
          </a:p>
        </p:txBody>
      </p:sp>
    </p:spTree>
    <p:extLst>
      <p:ext uri="{BB962C8B-B14F-4D97-AF65-F5344CB8AC3E}">
        <p14:creationId xmlns:p14="http://schemas.microsoft.com/office/powerpoint/2010/main" val="3052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40045" cy="1450757"/>
          </a:xfrm>
        </p:spPr>
        <p:txBody>
          <a:bodyPr>
            <a:normAutofit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2800" dirty="0"/>
              <a:t>Serial communication of image between HDMI sink and source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816177" y="1815798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</p:spTree>
    <p:extLst>
      <p:ext uri="{BB962C8B-B14F-4D97-AF65-F5344CB8AC3E}">
        <p14:creationId xmlns:p14="http://schemas.microsoft.com/office/powerpoint/2010/main" val="17660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 – Results</a:t>
            </a:r>
            <a:br>
              <a:rPr lang="en-US" dirty="0"/>
            </a:br>
            <a:r>
              <a:rPr lang="en-US" sz="3100" dirty="0"/>
              <a:t>Serial communication of image between HDMI sink and source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00" t="7761" r="21886"/>
          <a:stretch/>
        </p:blipFill>
        <p:spPr>
          <a:xfrm>
            <a:off x="5516797" y="2211185"/>
            <a:ext cx="5638884" cy="39852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840480" cy="415010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66375" y="1843044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a Slide Title - 4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941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Motivation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10058400" cy="3937119"/>
          </a:xfrm>
        </p:spPr>
        <p:txBody>
          <a:bodyPr/>
          <a:lstStyle/>
          <a:p>
            <a:r>
              <a:rPr lang="en-US" dirty="0"/>
              <a:t>Need for High Speed Connections	VS Multimedia Interface Security	 </a:t>
            </a:r>
          </a:p>
        </p:txBody>
      </p:sp>
    </p:spTree>
    <p:extLst>
      <p:ext uri="{BB962C8B-B14F-4D97-AF65-F5344CB8AC3E}">
        <p14:creationId xmlns:p14="http://schemas.microsoft.com/office/powerpoint/2010/main" val="6795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Motivation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4561242" cy="414079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Need for High Speed Connections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6" y="2624776"/>
            <a:ext cx="4636994" cy="3104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624776"/>
            <a:ext cx="4681728" cy="310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18686" y="2210697"/>
            <a:ext cx="4561242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Multimedia Interface Security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84209" y="2210697"/>
            <a:ext cx="408790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4559990" cy="3209203"/>
          </a:xfrm>
        </p:spPr>
        <p:txBody>
          <a:bodyPr/>
          <a:lstStyle/>
          <a:p>
            <a:r>
              <a:rPr lang="en-US" dirty="0"/>
              <a:t>FPGA VC7203</a:t>
            </a:r>
          </a:p>
          <a:p>
            <a:pPr lvl="1"/>
            <a:r>
              <a:rPr lang="en-US" dirty="0"/>
              <a:t>“Field-Programmable gate array”</a:t>
            </a:r>
          </a:p>
          <a:p>
            <a:pPr lvl="1"/>
            <a:r>
              <a:rPr lang="en-US" dirty="0"/>
              <a:t>Programmable device to develop and implement design</a:t>
            </a:r>
          </a:p>
          <a:p>
            <a:pPr lvl="1"/>
            <a:r>
              <a:rPr lang="en-US" b="1" dirty="0"/>
              <a:t>FMC connectors</a:t>
            </a:r>
            <a:r>
              <a:rPr lang="en-US" dirty="0"/>
              <a:t>: transmit parallel data with a data rate up to 2 Gb/s (per channel)</a:t>
            </a:r>
          </a:p>
          <a:p>
            <a:pPr lvl="1"/>
            <a:r>
              <a:rPr lang="en-US" b="1" dirty="0"/>
              <a:t>GTX transceivers </a:t>
            </a:r>
            <a:r>
              <a:rPr lang="en-US" dirty="0"/>
              <a:t>: transmit serial data up to 12,5 Gb/s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86" y="5658524"/>
            <a:ext cx="17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FMC connectors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69" y="1878187"/>
            <a:ext cx="5498412" cy="3682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24116" y="515095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</p:spTree>
    <p:extLst>
      <p:ext uri="{BB962C8B-B14F-4D97-AF65-F5344CB8AC3E}">
        <p14:creationId xmlns:p14="http://schemas.microsoft.com/office/powerpoint/2010/main" val="22247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5462702" cy="3209203"/>
          </a:xfrm>
        </p:spPr>
        <p:txBody>
          <a:bodyPr>
            <a:normAutofit fontScale="92500"/>
          </a:bodyPr>
          <a:lstStyle/>
          <a:p>
            <a:r>
              <a:rPr lang="en-US" dirty="0"/>
              <a:t>TB-FMCH-HDMI2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Receiver (image above) and Transmitter (Image below)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 and transmit data from sink and source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Integrated FPGA with 3 different configurations available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Connection to VC7203 FPGA through FMC connectors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691" y="1783479"/>
            <a:ext cx="4524279" cy="22671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691" y="4051966"/>
            <a:ext cx="4559989" cy="229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2375149"/>
            <a:ext cx="10058400" cy="3616860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Obtain a reliable communication between two HDMI devices: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sink device with HDMI receiver board through an HDMI cable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 a design in the FPGA to receive data from HDMI board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Create packets of the incoming data and send it to the GTX transmitter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Receive the incoming data from the GTX receiver and re-organize it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Finally send it again to the HDMI transmitter </a:t>
            </a:r>
            <a:r>
              <a:rPr lang="pt-PT" dirty="0" err="1"/>
              <a:t>board</a:t>
            </a:r>
            <a:r>
              <a:rPr lang="pt-PT" dirty="0"/>
              <a:t> 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 err="1"/>
              <a:t>Connect</a:t>
            </a:r>
            <a:r>
              <a:rPr lang="pt-PT" dirty="0"/>
              <a:t> HDMI source device through an HDMI cable to </a:t>
            </a:r>
            <a:r>
              <a:rPr lang="pt-PT" dirty="0" err="1"/>
              <a:t>transmitter</a:t>
            </a:r>
            <a:r>
              <a:rPr lang="pt-PT" dirty="0"/>
              <a:t> </a:t>
            </a:r>
            <a:r>
              <a:rPr lang="pt-PT" dirty="0" err="1"/>
              <a:t>board</a:t>
            </a:r>
            <a:endParaRPr lang="pt-PT" dirty="0"/>
          </a:p>
          <a:p>
            <a:pPr lvl="1" algn="just"/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07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974028"/>
            <a:ext cx="10058400" cy="4212491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769728" y="4328849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2796621" y="4343199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977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4546084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5276096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5249203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6675405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6648512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331764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5" name="Oval 14"/>
          <p:cNvSpPr/>
          <p:nvPr/>
        </p:nvSpPr>
        <p:spPr>
          <a:xfrm>
            <a:off x="7304871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15"/>
          <p:cNvSpPr txBox="1"/>
          <p:nvPr/>
        </p:nvSpPr>
        <p:spPr>
          <a:xfrm>
            <a:off x="9167492" y="435755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9140599" y="434486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1153</TotalTime>
  <Words>1296</Words>
  <Application>Microsoft Office PowerPoint</Application>
  <PresentationFormat>Widescreen</PresentationFormat>
  <Paragraphs>280</Paragraphs>
  <Slides>30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Calibri</vt:lpstr>
      <vt:lpstr>Calibri Light</vt:lpstr>
      <vt:lpstr>Georgia</vt:lpstr>
      <vt:lpstr>inherit</vt:lpstr>
      <vt:lpstr>Mangal</vt:lpstr>
      <vt:lpstr>Wingdings</vt:lpstr>
      <vt:lpstr>Retrospect</vt:lpstr>
      <vt:lpstr>FPGA implementation of an HDMI converter for serial high speed transmission </vt:lpstr>
      <vt:lpstr>Content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Development</vt:lpstr>
      <vt:lpstr>Step 1 – Development Generate and transmit COLOR BAR in FPGA to HDMI source</vt:lpstr>
      <vt:lpstr>Step 1 – Results Generate and transmit COLOR BAR in FPGA to HDMI source</vt:lpstr>
      <vt:lpstr>Step 1 – Development  Simple communication of image between HDMI devices</vt:lpstr>
      <vt:lpstr>Step 1 – Development Simple communication of image between HDMI devices</vt:lpstr>
      <vt:lpstr>Step 1 – Results Simple communication of image between HDMI devices</vt:lpstr>
      <vt:lpstr>Step 1 – Development  Simple communication of image between HDMI devices</vt:lpstr>
      <vt:lpstr>Step 1 – Development Simple communication of image AND SOUND between HDMI devices</vt:lpstr>
      <vt:lpstr>PowerPoint Presentation</vt:lpstr>
      <vt:lpstr>Step 2 – Development Serial communication of COLOR BAR generated in FPGA and HDMI source</vt:lpstr>
      <vt:lpstr>Step 2 – Development Serial communication of COLOR BAR generated in FPGA and HDMI source</vt:lpstr>
      <vt:lpstr>Step 2 – Results Serial communication of COLOR BAR generated in FPGA and HDMI source</vt:lpstr>
      <vt:lpstr>Step 2 – Development Serial communication of image between HDMI sink and source</vt:lpstr>
      <vt:lpstr>Step 2 – Development Serial communication of image between HDMI sink and source</vt:lpstr>
      <vt:lpstr>Step 2 – Results Serial communication of image between HDMI sink and source</vt:lpstr>
      <vt:lpstr>Conclusions</vt:lpstr>
      <vt:lpstr>Add a Slide Title - 4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36</cp:revision>
  <dcterms:created xsi:type="dcterms:W3CDTF">2017-06-16T22:20:09Z</dcterms:created>
  <dcterms:modified xsi:type="dcterms:W3CDTF">2017-06-20T19:57:20Z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